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66" r:id="rId2"/>
    <p:sldId id="256" r:id="rId3"/>
    <p:sldId id="257" r:id="rId4"/>
    <p:sldId id="258" r:id="rId5"/>
    <p:sldId id="261" r:id="rId6"/>
    <p:sldId id="264" r:id="rId7"/>
    <p:sldId id="263" r:id="rId8"/>
    <p:sldId id="269" r:id="rId9"/>
    <p:sldId id="265" r:id="rId10"/>
    <p:sldId id="267" r:id="rId11"/>
    <p:sldId id="271" r:id="rId12"/>
    <p:sldId id="273" r:id="rId13"/>
    <p:sldId id="272" r:id="rId14"/>
    <p:sldId id="270" r:id="rId15"/>
    <p:sldId id="268" r:id="rId16"/>
    <p:sldId id="259" r:id="rId17"/>
    <p:sldId id="2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8CA83173-8B60-4F5F-BEFF-5A9F52D1E63B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F3E5232-7F1D-4A66-B21E-66DB0F568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483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74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50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5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3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8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71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1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3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32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6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7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2C5DE-2996-402C-A730-D32D93A57421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B54A8-993F-4400-B825-0EA7CAE96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35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fr/resource/5801512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fr/resource/58021020" TargetMode="External"/><Relationship Id="rId5" Type="http://schemas.openxmlformats.org/officeDocument/2006/relationships/hyperlink" Target="https://wordwall.net/fr/resource/58016357" TargetMode="External"/><Relationship Id="rId4" Type="http://schemas.openxmlformats.org/officeDocument/2006/relationships/hyperlink" Target="https://wordwall.net/fr/resource/58016957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ik-T_Wcy1CM" TargetMode="External"/><Relationship Id="rId3" Type="http://schemas.openxmlformats.org/officeDocument/2006/relationships/hyperlink" Target="https://youtu.be/ARuaTbDMG9s" TargetMode="External"/><Relationship Id="rId7" Type="http://schemas.openxmlformats.org/officeDocument/2006/relationships/hyperlink" Target="https://www.freepng.ru/png-jqhbh9/download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motivation.ru/eda/krasivye-fotografii-ovoshhej-i-fruktov-100-foto" TargetMode="External"/><Relationship Id="rId5" Type="http://schemas.openxmlformats.org/officeDocument/2006/relationships/hyperlink" Target="https://www.pngegg.com/ru/png-eudxu/download" TargetMode="External"/><Relationship Id="rId4" Type="http://schemas.openxmlformats.org/officeDocument/2006/relationships/hyperlink" Target="https://www.pngwing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ordwall.net/fr/resource/5801635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hyperlink" Target="https://wordwall.net/fr/resource/5801695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hyperlink" Target="https://wordwall.net/fr/resource/5801695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hyperlink" Target="https://wordwall.net/fr/resource/58021020" TargetMode="Externa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43A2BA-926C-1D4A-3501-2058A8F0B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469"/>
            <a:ext cx="12192000" cy="6095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C7CA3D-A590-522C-1892-03A4C02DE35A}"/>
              </a:ext>
            </a:extLst>
          </p:cNvPr>
          <p:cNvSpPr txBox="1"/>
          <p:nvPr/>
        </p:nvSpPr>
        <p:spPr>
          <a:xfrm>
            <a:off x="2250831" y="365760"/>
            <a:ext cx="90455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L`automne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3e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classe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4A054-AD94-BED6-06F0-4C319AC4907E}"/>
              </a:ext>
            </a:extLst>
          </p:cNvPr>
          <p:cNvSpPr txBox="1"/>
          <p:nvPr/>
        </p:nvSpPr>
        <p:spPr>
          <a:xfrm>
            <a:off x="7934178" y="5549069"/>
            <a:ext cx="4149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 </a:t>
            </a:r>
            <a:r>
              <a:rPr lang="en-US" dirty="0" err="1"/>
              <a:t>DrojjinaTatiana</a:t>
            </a:r>
            <a:r>
              <a:rPr lang="ru-RU" dirty="0"/>
              <a:t> </a:t>
            </a:r>
            <a:r>
              <a:rPr lang="en-US" dirty="0" err="1"/>
              <a:t>Léonidovna</a:t>
            </a:r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l`école</a:t>
            </a:r>
            <a:r>
              <a:rPr lang="en-US" dirty="0"/>
              <a:t> </a:t>
            </a:r>
            <a:r>
              <a:rPr lang="ru-RU" dirty="0"/>
              <a:t>№</a:t>
            </a:r>
            <a:r>
              <a:rPr lang="en-US" dirty="0"/>
              <a:t>271 de Saint-</a:t>
            </a:r>
            <a:r>
              <a:rPr lang="en-US" dirty="0" err="1"/>
              <a:t>Pétersbourg</a:t>
            </a:r>
            <a:endParaRPr lang="en-US" dirty="0"/>
          </a:p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84BC1-7CB4-7391-E94F-0E07CCE6BADB}"/>
              </a:ext>
            </a:extLst>
          </p:cNvPr>
          <p:cNvSpPr txBox="1"/>
          <p:nvPr/>
        </p:nvSpPr>
        <p:spPr>
          <a:xfrm>
            <a:off x="844061" y="0"/>
            <a:ext cx="11784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Qu`est-ce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qu`on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fait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en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automne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?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6D5B8-275F-453E-79EF-145A04391C0A}"/>
              </a:ext>
            </a:extLst>
          </p:cNvPr>
          <p:cNvSpPr txBox="1"/>
          <p:nvPr/>
        </p:nvSpPr>
        <p:spPr>
          <a:xfrm>
            <a:off x="3361588" y="1270303"/>
            <a:ext cx="3374492" cy="44012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Ramasser</a:t>
            </a:r>
            <a:r>
              <a:rPr lang="en-US" sz="2800" dirty="0"/>
              <a:t> (I </a:t>
            </a:r>
            <a:r>
              <a:rPr lang="en-US" sz="2800" dirty="0" err="1"/>
              <a:t>groupe</a:t>
            </a:r>
            <a:r>
              <a:rPr lang="en-US" sz="2800" dirty="0"/>
              <a:t>) </a:t>
            </a:r>
            <a:r>
              <a:rPr lang="ru-RU" sz="2800" dirty="0"/>
              <a:t>– собирать</a:t>
            </a:r>
          </a:p>
          <a:p>
            <a:r>
              <a:rPr lang="en-US" sz="2800" dirty="0"/>
              <a:t>Je </a:t>
            </a:r>
            <a:r>
              <a:rPr lang="en-US" sz="2800" dirty="0" err="1"/>
              <a:t>ramasse</a:t>
            </a:r>
            <a:endParaRPr lang="en-US" sz="2800" dirty="0"/>
          </a:p>
          <a:p>
            <a:r>
              <a:rPr lang="en-US" sz="2800" dirty="0"/>
              <a:t>Tu </a:t>
            </a:r>
            <a:r>
              <a:rPr lang="en-US" sz="2800" dirty="0" err="1"/>
              <a:t>ramasses</a:t>
            </a:r>
            <a:endParaRPr lang="en-US" sz="2800" dirty="0"/>
          </a:p>
          <a:p>
            <a:r>
              <a:rPr lang="en-US" sz="2800" dirty="0"/>
              <a:t>Il </a:t>
            </a:r>
            <a:r>
              <a:rPr lang="en-US" sz="2800" dirty="0" err="1"/>
              <a:t>ramasse</a:t>
            </a:r>
            <a:endParaRPr lang="en-US" sz="2800" dirty="0"/>
          </a:p>
          <a:p>
            <a:r>
              <a:rPr lang="en-US" sz="2800" dirty="0"/>
              <a:t>Elle </a:t>
            </a:r>
            <a:r>
              <a:rPr lang="en-US" sz="2800" dirty="0" err="1"/>
              <a:t>ramasse</a:t>
            </a:r>
            <a:endParaRPr lang="en-US" sz="2800" dirty="0"/>
          </a:p>
          <a:p>
            <a:r>
              <a:rPr lang="en-US" sz="2800" dirty="0"/>
              <a:t>Nous </a:t>
            </a:r>
            <a:r>
              <a:rPr lang="en-US" sz="2800" dirty="0" err="1"/>
              <a:t>ramassons</a:t>
            </a:r>
            <a:endParaRPr lang="en-US" sz="2800" dirty="0"/>
          </a:p>
          <a:p>
            <a:r>
              <a:rPr lang="en-US" sz="2800" dirty="0" err="1"/>
              <a:t>Vous</a:t>
            </a:r>
            <a:r>
              <a:rPr lang="en-US" sz="2800" dirty="0"/>
              <a:t> </a:t>
            </a:r>
            <a:r>
              <a:rPr lang="en-US" sz="2800" dirty="0" err="1"/>
              <a:t>ramassez</a:t>
            </a:r>
            <a:endParaRPr lang="en-US" sz="2800" dirty="0"/>
          </a:p>
          <a:p>
            <a:r>
              <a:rPr lang="en-US" sz="2800" dirty="0" err="1"/>
              <a:t>Ils</a:t>
            </a:r>
            <a:r>
              <a:rPr lang="en-US" sz="2800" dirty="0"/>
              <a:t> </a:t>
            </a:r>
            <a:r>
              <a:rPr lang="en-US" sz="2800" dirty="0" err="1"/>
              <a:t>ramassent</a:t>
            </a:r>
            <a:endParaRPr lang="en-US" sz="2800" dirty="0"/>
          </a:p>
          <a:p>
            <a:r>
              <a:rPr lang="en-US" sz="2800" dirty="0" err="1"/>
              <a:t>Elles</a:t>
            </a:r>
            <a:r>
              <a:rPr lang="en-US" sz="2800" dirty="0"/>
              <a:t> </a:t>
            </a:r>
            <a:r>
              <a:rPr lang="en-US" sz="2800" dirty="0" err="1"/>
              <a:t>ramassent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5BC18B-FBF8-534D-6290-1FC4C6C1D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5577"/>
            <a:ext cx="1577047" cy="16258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8E55FE-ED79-11F8-FD95-79EDABA09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3742" y="4953362"/>
            <a:ext cx="1363455" cy="1878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C518DA-A150-AB6C-C43D-7F3D52E0933D}"/>
              </a:ext>
            </a:extLst>
          </p:cNvPr>
          <p:cNvSpPr txBox="1"/>
          <p:nvPr/>
        </p:nvSpPr>
        <p:spPr>
          <a:xfrm>
            <a:off x="598917" y="1322363"/>
            <a:ext cx="2841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Les enfants</a:t>
            </a:r>
            <a:endParaRPr lang="ru-RU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55E116-248A-122D-0BEC-B8993454B2FF}"/>
              </a:ext>
            </a:extLst>
          </p:cNvPr>
          <p:cNvSpPr txBox="1"/>
          <p:nvPr/>
        </p:nvSpPr>
        <p:spPr>
          <a:xfrm>
            <a:off x="598917" y="1668972"/>
            <a:ext cx="1969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Les garçons</a:t>
            </a:r>
            <a:endParaRPr lang="ru-RU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EAA95-6CD4-ACA6-1164-81E23C1E6939}"/>
              </a:ext>
            </a:extLst>
          </p:cNvPr>
          <p:cNvSpPr txBox="1"/>
          <p:nvPr/>
        </p:nvSpPr>
        <p:spPr>
          <a:xfrm>
            <a:off x="598917" y="2015581"/>
            <a:ext cx="1969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Les filles</a:t>
            </a:r>
            <a:endParaRPr lang="ru-R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2EAEFC-2799-E23C-6739-135CC0E4E14E}"/>
              </a:ext>
            </a:extLst>
          </p:cNvPr>
          <p:cNvSpPr txBox="1"/>
          <p:nvPr/>
        </p:nvSpPr>
        <p:spPr>
          <a:xfrm>
            <a:off x="598917" y="2362190"/>
            <a:ext cx="236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Maman</a:t>
            </a:r>
            <a:endParaRPr lang="ru-R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E0229B-4318-7C30-B33E-A39C6E6303A1}"/>
              </a:ext>
            </a:extLst>
          </p:cNvPr>
          <p:cNvSpPr txBox="1"/>
          <p:nvPr/>
        </p:nvSpPr>
        <p:spPr>
          <a:xfrm>
            <a:off x="598917" y="2708799"/>
            <a:ext cx="1969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Papa</a:t>
            </a:r>
            <a:endParaRPr lang="ru-RU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AA8240-E762-EDEF-E37D-90994AACF224}"/>
              </a:ext>
            </a:extLst>
          </p:cNvPr>
          <p:cNvSpPr txBox="1"/>
          <p:nvPr/>
        </p:nvSpPr>
        <p:spPr>
          <a:xfrm>
            <a:off x="598917" y="3055408"/>
            <a:ext cx="1779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Le </a:t>
            </a:r>
            <a:r>
              <a:rPr lang="en-US" sz="2400" b="1" dirty="0" err="1"/>
              <a:t>hérisson</a:t>
            </a:r>
            <a:endParaRPr lang="ru-RU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47A2C9-80B8-9043-640F-17E556899D9F}"/>
              </a:ext>
            </a:extLst>
          </p:cNvPr>
          <p:cNvSpPr txBox="1"/>
          <p:nvPr/>
        </p:nvSpPr>
        <p:spPr>
          <a:xfrm>
            <a:off x="598917" y="3402015"/>
            <a:ext cx="157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L`écureuil</a:t>
            </a:r>
            <a:endParaRPr lang="ru-RU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6E8F6-78E2-1D67-C237-1BB1E9630AA4}"/>
              </a:ext>
            </a:extLst>
          </p:cNvPr>
          <p:cNvSpPr txBox="1"/>
          <p:nvPr/>
        </p:nvSpPr>
        <p:spPr>
          <a:xfrm>
            <a:off x="568701" y="378167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Mon grand-</a:t>
            </a:r>
            <a:r>
              <a:rPr lang="en-US" sz="2400" b="1" dirty="0" err="1"/>
              <a:t>père</a:t>
            </a:r>
            <a:endParaRPr lang="ru-RU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CFBE1B-8DC5-953A-2804-C9A18FCDE4C1}"/>
              </a:ext>
            </a:extLst>
          </p:cNvPr>
          <p:cNvSpPr txBox="1"/>
          <p:nvPr/>
        </p:nvSpPr>
        <p:spPr>
          <a:xfrm>
            <a:off x="578855" y="4144883"/>
            <a:ext cx="263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 grand-</a:t>
            </a:r>
            <a:r>
              <a:rPr lang="en-US" sz="2400" b="1" dirty="0" err="1"/>
              <a:t>mère</a:t>
            </a:r>
            <a:endParaRPr lang="ru-RU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CD0ED9-2007-D334-AD81-0169F86770FA}"/>
              </a:ext>
            </a:extLst>
          </p:cNvPr>
          <p:cNvSpPr txBox="1"/>
          <p:nvPr/>
        </p:nvSpPr>
        <p:spPr>
          <a:xfrm>
            <a:off x="568701" y="449670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Je </a:t>
            </a:r>
            <a:endParaRPr lang="ru-RU" sz="24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8B04786-C0B2-428C-3160-B680559CB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42" y="863425"/>
            <a:ext cx="2948555" cy="2200076"/>
          </a:xfrm>
          <a:prstGeom prst="rect">
            <a:avLst/>
          </a:prstGeom>
        </p:spPr>
      </p:pic>
      <p:sp>
        <p:nvSpPr>
          <p:cNvPr id="25" name="Левая фигурная скобка 24">
            <a:extLst>
              <a:ext uri="{FF2B5EF4-FFF2-40B4-BE49-F238E27FC236}">
                <a16:creationId xmlns:a16="http://schemas.microsoft.com/office/drawing/2014/main" id="{9A7A0F57-B1D0-8EA9-18E6-814FA56412D5}"/>
              </a:ext>
            </a:extLst>
          </p:cNvPr>
          <p:cNvSpPr/>
          <p:nvPr/>
        </p:nvSpPr>
        <p:spPr>
          <a:xfrm>
            <a:off x="2931641" y="1420837"/>
            <a:ext cx="379828" cy="4114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A20E93-DA26-5A18-D40E-316ACD147F62}"/>
              </a:ext>
            </a:extLst>
          </p:cNvPr>
          <p:cNvSpPr txBox="1"/>
          <p:nvPr/>
        </p:nvSpPr>
        <p:spPr>
          <a:xfrm>
            <a:off x="7889245" y="1600082"/>
            <a:ext cx="1724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Des </a:t>
            </a:r>
            <a:r>
              <a:rPr lang="en-US" sz="2400" b="1" dirty="0" err="1"/>
              <a:t>légumes</a:t>
            </a:r>
            <a:endParaRPr lang="ru-RU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F2C238-5D37-73DF-1B2E-60F5EF9EB3CD}"/>
              </a:ext>
            </a:extLst>
          </p:cNvPr>
          <p:cNvSpPr txBox="1"/>
          <p:nvPr/>
        </p:nvSpPr>
        <p:spPr>
          <a:xfrm>
            <a:off x="7889245" y="3429000"/>
            <a:ext cx="1001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Des fruits</a:t>
            </a:r>
            <a:endParaRPr lang="ru-RU" sz="2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018694-9C93-06D5-11AE-B8F747A7A0C5}"/>
              </a:ext>
            </a:extLst>
          </p:cNvPr>
          <p:cNvSpPr txBox="1"/>
          <p:nvPr/>
        </p:nvSpPr>
        <p:spPr>
          <a:xfrm>
            <a:off x="7809567" y="4650198"/>
            <a:ext cx="1804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Des glands</a:t>
            </a:r>
            <a:endParaRPr lang="ru-RU" sz="2400" b="1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331D3E2-BC57-6DEB-3777-5DF48B2744FA}"/>
              </a:ext>
            </a:extLst>
          </p:cNvPr>
          <p:cNvCxnSpPr/>
          <p:nvPr/>
        </p:nvCxnSpPr>
        <p:spPr>
          <a:xfrm flipV="1">
            <a:off x="6930297" y="2015580"/>
            <a:ext cx="958948" cy="175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877A6634-D30D-D33D-D3B5-B3C3FAE6AB4D}"/>
              </a:ext>
            </a:extLst>
          </p:cNvPr>
          <p:cNvCxnSpPr/>
          <p:nvPr/>
        </p:nvCxnSpPr>
        <p:spPr>
          <a:xfrm>
            <a:off x="6949440" y="3781673"/>
            <a:ext cx="745588" cy="82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88C4529B-08A3-DFA3-25F3-6A2BA5FAAAC8}"/>
              </a:ext>
            </a:extLst>
          </p:cNvPr>
          <p:cNvCxnSpPr/>
          <p:nvPr/>
        </p:nvCxnSpPr>
        <p:spPr>
          <a:xfrm>
            <a:off x="6949440" y="4496706"/>
            <a:ext cx="745588" cy="244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849B2E84-7BFB-BD50-FB43-351FBA5F1684}"/>
              </a:ext>
            </a:extLst>
          </p:cNvPr>
          <p:cNvCxnSpPr>
            <a:cxnSpLocks/>
          </p:cNvCxnSpPr>
          <p:nvPr/>
        </p:nvCxnSpPr>
        <p:spPr>
          <a:xfrm>
            <a:off x="6939868" y="5373838"/>
            <a:ext cx="755160" cy="306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066181D-5D09-021F-A32D-73A307B5E8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26" y="3080562"/>
            <a:ext cx="1511702" cy="134636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2CA3CC6-17A0-0DC0-F7E3-75A03B916FD0}"/>
              </a:ext>
            </a:extLst>
          </p:cNvPr>
          <p:cNvSpPr txBox="1"/>
          <p:nvPr/>
        </p:nvSpPr>
        <p:spPr>
          <a:xfrm>
            <a:off x="7889245" y="5527130"/>
            <a:ext cx="187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Des champignons</a:t>
            </a:r>
            <a:endParaRPr lang="ru-RU" sz="2400" b="1"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AA76E10-95A7-A879-61F9-299A65B61D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255" y="5366726"/>
            <a:ext cx="751685" cy="10513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0202DFA-051E-53A2-C2AE-2B81084C4C03}"/>
              </a:ext>
            </a:extLst>
          </p:cNvPr>
          <p:cNvSpPr txBox="1"/>
          <p:nvPr/>
        </p:nvSpPr>
        <p:spPr>
          <a:xfrm>
            <a:off x="5072076" y="6401679"/>
            <a:ext cx="1804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Des </a:t>
            </a:r>
            <a:r>
              <a:rPr lang="en-US" sz="2400" b="1" dirty="0" err="1"/>
              <a:t>feuilles</a:t>
            </a:r>
            <a:endParaRPr lang="ru-RU" sz="2400" b="1" dirty="0"/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25C2D35F-9686-CBF5-C184-94ECEE928A53}"/>
              </a:ext>
            </a:extLst>
          </p:cNvPr>
          <p:cNvCxnSpPr>
            <a:cxnSpLocks/>
          </p:cNvCxnSpPr>
          <p:nvPr/>
        </p:nvCxnSpPr>
        <p:spPr>
          <a:xfrm>
            <a:off x="6217920" y="5775901"/>
            <a:ext cx="380771" cy="667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51096C7-6E24-1C31-9F32-8D1BD4EB7F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295" y="4535729"/>
            <a:ext cx="830997" cy="83099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6041D4D-0DAD-4DBE-72ED-AD1512E601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34" y="5882571"/>
            <a:ext cx="1017233" cy="99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83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9D9486-7DEA-7D0D-0F03-28C2C225EE54}"/>
              </a:ext>
            </a:extLst>
          </p:cNvPr>
          <p:cNvSpPr txBox="1"/>
          <p:nvPr/>
        </p:nvSpPr>
        <p:spPr>
          <a:xfrm>
            <a:off x="407963" y="0"/>
            <a:ext cx="11784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Qu`est-ce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qui se passe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en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automne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?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FA16F-64F3-E5F5-9351-885CF25751EF}"/>
              </a:ext>
            </a:extLst>
          </p:cNvPr>
          <p:cNvSpPr txBox="1"/>
          <p:nvPr/>
        </p:nvSpPr>
        <p:spPr>
          <a:xfrm>
            <a:off x="407963" y="1135150"/>
            <a:ext cx="9467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800" dirty="0" err="1"/>
              <a:t>Fais</a:t>
            </a:r>
            <a:r>
              <a:rPr lang="en-US" sz="2800" dirty="0"/>
              <a:t> </a:t>
            </a:r>
            <a:r>
              <a:rPr lang="en-US" sz="2800" dirty="0" err="1"/>
              <a:t>l`exercice</a:t>
            </a:r>
            <a:r>
              <a:rPr lang="en-US" sz="2800" dirty="0"/>
              <a:t> p. 9.</a:t>
            </a:r>
          </a:p>
          <a:p>
            <a:pPr marL="400050" indent="-400050">
              <a:buAutoNum type="romanUcPeriod"/>
            </a:pPr>
            <a:r>
              <a:rPr lang="en-US" sz="2800" dirty="0" err="1"/>
              <a:t>Regarde</a:t>
            </a:r>
            <a:r>
              <a:rPr lang="en-US" sz="2800" dirty="0"/>
              <a:t> </a:t>
            </a:r>
            <a:r>
              <a:rPr lang="en-US" sz="2800" dirty="0" err="1"/>
              <a:t>l`image</a:t>
            </a:r>
            <a:r>
              <a:rPr lang="en-US" sz="2800" dirty="0"/>
              <a:t> et </a:t>
            </a:r>
            <a:r>
              <a:rPr lang="en-US" sz="2800" dirty="0" err="1"/>
              <a:t>réponds</a:t>
            </a:r>
            <a:r>
              <a:rPr lang="en-US" sz="2800" dirty="0"/>
              <a:t> aux questions de la page 8.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C1F633-D9C9-8BB7-EF8C-1A7F89BCA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24" y="2084871"/>
            <a:ext cx="8632874" cy="48559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8D4A5E-7EF0-2135-C7C1-60D05110F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3255" y="3922169"/>
            <a:ext cx="857691" cy="11813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35D7A4-FEA9-6E43-AC30-C8F80E3BD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255" y="5366726"/>
            <a:ext cx="751685" cy="10513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425522-F746-1350-16EF-0A0AD2D6D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9" y="2991498"/>
            <a:ext cx="4979304" cy="36037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486FC0-F083-4FF8-2BBB-5803A8E4D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79" y="1969770"/>
            <a:ext cx="6002891" cy="48248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9D61DB-4141-15D1-A7B8-99A3B3191E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52" y="648711"/>
            <a:ext cx="2072640" cy="129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4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9D9486-7DEA-7D0D-0F03-28C2C225EE54}"/>
              </a:ext>
            </a:extLst>
          </p:cNvPr>
          <p:cNvSpPr txBox="1"/>
          <p:nvPr/>
        </p:nvSpPr>
        <p:spPr>
          <a:xfrm>
            <a:off x="407963" y="0"/>
            <a:ext cx="1178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Qu`est-ce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qui se passe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en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automne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?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C1F633-D9C9-8BB7-EF8C-1A7F89BCA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05" y="20973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8D4A5E-7EF0-2135-C7C1-60D05110F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3066" y="2890618"/>
            <a:ext cx="1363455" cy="18780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35D7A4-FEA9-6E43-AC30-C8F80E3BD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255" y="5366726"/>
            <a:ext cx="751685" cy="10513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425522-F746-1350-16EF-0A0AD2D6D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95" y="1685555"/>
            <a:ext cx="6667500" cy="51149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486FC0-F083-4FF8-2BBB-5803A8E4D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" y="1385735"/>
            <a:ext cx="6794698" cy="5461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470C43-5CC6-4036-CB82-25F392B3FF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96" y="-408264"/>
            <a:ext cx="2708031" cy="16891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BBA727-8088-3107-F22F-2778E56C20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96" y="5388393"/>
            <a:ext cx="1010522" cy="80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27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1B9595-295E-E701-0D64-FA1EFADB25D2}"/>
              </a:ext>
            </a:extLst>
          </p:cNvPr>
          <p:cNvSpPr txBox="1"/>
          <p:nvPr/>
        </p:nvSpPr>
        <p:spPr>
          <a:xfrm>
            <a:off x="407963" y="0"/>
            <a:ext cx="1178403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Qu`est-ce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qui se passe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en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automne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?</a:t>
            </a:r>
          </a:p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Fais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des phrases: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05A37-4C6D-3561-2CDA-8F21851C2983}"/>
              </a:ext>
            </a:extLst>
          </p:cNvPr>
          <p:cNvSpPr txBox="1"/>
          <p:nvPr/>
        </p:nvSpPr>
        <p:spPr>
          <a:xfrm>
            <a:off x="304796" y="1348800"/>
            <a:ext cx="680876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/>
              <a:t>1. Le soleil ... .</a:t>
            </a:r>
            <a:br>
              <a:rPr lang="fr-FR" sz="3200" dirty="0"/>
            </a:br>
            <a:r>
              <a:rPr lang="fr-FR" sz="3200" dirty="0"/>
              <a:t>2. Il ... chaud.</a:t>
            </a:r>
            <a:br>
              <a:rPr lang="fr-FR" sz="3200" dirty="0"/>
            </a:br>
            <a:r>
              <a:rPr lang="fr-FR" sz="3200" dirty="0"/>
              <a:t>3. Le ciel ... .</a:t>
            </a:r>
            <a:br>
              <a:rPr lang="fr-FR" sz="3200" dirty="0"/>
            </a:br>
            <a:r>
              <a:rPr lang="fr-FR" sz="3200" dirty="0"/>
              <a:t>4. Le vent ... .</a:t>
            </a:r>
            <a:br>
              <a:rPr lang="fr-FR" sz="3200" dirty="0"/>
            </a:br>
            <a:r>
              <a:rPr lang="fr-FR" sz="3200" dirty="0"/>
              <a:t>5. Les feuilles rouges, vertes, jaunes ... par terre.</a:t>
            </a:r>
            <a:br>
              <a:rPr lang="fr-FR" sz="3200" dirty="0"/>
            </a:br>
            <a:r>
              <a:rPr lang="fr-FR" sz="3200" dirty="0"/>
              <a:t>6. Il ... .</a:t>
            </a:r>
            <a:br>
              <a:rPr lang="fr-FR" sz="3200" dirty="0"/>
            </a:br>
            <a:r>
              <a:rPr lang="fr-FR" sz="3200" dirty="0"/>
              <a:t>7. Les enfants ... des champignons dans la forêt.</a:t>
            </a:r>
            <a:br>
              <a:rPr lang="fr-FR" sz="3200" dirty="0"/>
            </a:br>
            <a:r>
              <a:rPr lang="fr-FR" sz="3200" dirty="0"/>
              <a:t>8. L'écureuil ... des glands.</a:t>
            </a:r>
            <a:br>
              <a:rPr lang="fr-FR" sz="3200" dirty="0"/>
            </a:br>
            <a:r>
              <a:rPr lang="fr-FR" sz="3200" dirty="0"/>
              <a:t>9. Une fille ... un bouquet de feuilles. 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AA065-EF9D-1D26-22D1-4734B0153FA7}"/>
              </a:ext>
            </a:extLst>
          </p:cNvPr>
          <p:cNvSpPr txBox="1"/>
          <p:nvPr/>
        </p:nvSpPr>
        <p:spPr>
          <a:xfrm>
            <a:off x="7142869" y="1206842"/>
            <a:ext cx="178659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cherche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E09B4-69FE-33A4-40F5-A4D074539FE8}"/>
              </a:ext>
            </a:extLst>
          </p:cNvPr>
          <p:cNvSpPr txBox="1"/>
          <p:nvPr/>
        </p:nvSpPr>
        <p:spPr>
          <a:xfrm>
            <a:off x="7142869" y="1850354"/>
            <a:ext cx="19483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souffle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37D2A-9D63-10D7-E142-CAB210A819B3}"/>
              </a:ext>
            </a:extLst>
          </p:cNvPr>
          <p:cNvSpPr txBox="1"/>
          <p:nvPr/>
        </p:nvSpPr>
        <p:spPr>
          <a:xfrm>
            <a:off x="7146386" y="3125794"/>
            <a:ext cx="97067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fait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A51942-D92B-57CC-FFC4-8CFB99C0D768}"/>
              </a:ext>
            </a:extLst>
          </p:cNvPr>
          <p:cNvSpPr txBox="1"/>
          <p:nvPr/>
        </p:nvSpPr>
        <p:spPr>
          <a:xfrm>
            <a:off x="7142869" y="3754725"/>
            <a:ext cx="259549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ne brille pas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29285-83C1-3D69-87BE-D87E24B0482D}"/>
              </a:ext>
            </a:extLst>
          </p:cNvPr>
          <p:cNvSpPr txBox="1"/>
          <p:nvPr/>
        </p:nvSpPr>
        <p:spPr>
          <a:xfrm>
            <a:off x="7142869" y="2488899"/>
            <a:ext cx="259549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cherchent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C93D44-0CBF-9B33-D61A-03AC27185481}"/>
              </a:ext>
            </a:extLst>
          </p:cNvPr>
          <p:cNvSpPr txBox="1"/>
          <p:nvPr/>
        </p:nvSpPr>
        <p:spPr>
          <a:xfrm>
            <a:off x="7142869" y="4409351"/>
            <a:ext cx="97418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est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6D36C-43D8-1615-5130-895A8FC16D78}"/>
              </a:ext>
            </a:extLst>
          </p:cNvPr>
          <p:cNvSpPr txBox="1"/>
          <p:nvPr/>
        </p:nvSpPr>
        <p:spPr>
          <a:xfrm>
            <a:off x="7142869" y="5026611"/>
            <a:ext cx="136456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pleut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0D93F-9E29-B497-9CE6-DFB7DD1632CC}"/>
              </a:ext>
            </a:extLst>
          </p:cNvPr>
          <p:cNvSpPr txBox="1"/>
          <p:nvPr/>
        </p:nvSpPr>
        <p:spPr>
          <a:xfrm>
            <a:off x="7142869" y="5652788"/>
            <a:ext cx="259549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ne fait pas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CEBDB-0AF3-C574-0D71-60CE79BF9DC5}"/>
              </a:ext>
            </a:extLst>
          </p:cNvPr>
          <p:cNvSpPr txBox="1"/>
          <p:nvPr/>
        </p:nvSpPr>
        <p:spPr>
          <a:xfrm>
            <a:off x="7158109" y="6263787"/>
            <a:ext cx="178659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tombent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8A2C03-F8DB-DEBB-0C73-27F1E54D6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347" y="5130584"/>
            <a:ext cx="2084363" cy="1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0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58FEB6-8226-FBD2-FE86-7A9499236FAE}"/>
              </a:ext>
            </a:extLst>
          </p:cNvPr>
          <p:cNvSpPr txBox="1"/>
          <p:nvPr/>
        </p:nvSpPr>
        <p:spPr>
          <a:xfrm>
            <a:off x="3115993" y="-168812"/>
            <a:ext cx="5795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latin typeface="+mj-lt"/>
              </a:rPr>
              <a:t>La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+mj-lt"/>
              </a:rPr>
              <a:t>devinette</a:t>
            </a:r>
            <a:endParaRPr lang="ru-RU" sz="6600" b="1" dirty="0">
              <a:ln w="22225">
                <a:solidFill>
                  <a:schemeClr val="accent2"/>
                </a:solidFill>
                <a:prstDash val="solid"/>
              </a:ln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962828-C57E-C849-9E08-94D053FBF345}"/>
              </a:ext>
            </a:extLst>
          </p:cNvPr>
          <p:cNvSpPr txBox="1"/>
          <p:nvPr/>
        </p:nvSpPr>
        <p:spPr>
          <a:xfrm>
            <a:off x="4292993" y="939184"/>
            <a:ext cx="72448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La dame qui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est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vêtue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d`une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robe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multicolore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Rouge, jaune,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verte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et d`or (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из золота).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Elle danse et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tourne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Sous la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pluie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et le vent.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Elle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est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très bonne.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Elle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apporte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beaucoup de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cadeaux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Des carottes aux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lapins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Du chou à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maman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Des champignons à papa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Et des pommes aux enfants!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D2625-9CE3-307A-3FF7-B1AAC4920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4" y="3139786"/>
            <a:ext cx="2971806" cy="23820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93C12D-B779-F50F-4E79-E872E6298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7657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1D1AC4-8869-3955-B7EB-09867D91A926}"/>
              </a:ext>
            </a:extLst>
          </p:cNvPr>
          <p:cNvSpPr txBox="1"/>
          <p:nvPr/>
        </p:nvSpPr>
        <p:spPr>
          <a:xfrm>
            <a:off x="3995223" y="5340389"/>
            <a:ext cx="4037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II. Fait la </a:t>
            </a:r>
            <a:r>
              <a:rPr lang="en-US" sz="3200" dirty="0" err="1"/>
              <a:t>devinette</a:t>
            </a:r>
            <a:r>
              <a:rPr lang="en-US" sz="3200" dirty="0"/>
              <a:t> du champignon.</a:t>
            </a:r>
          </a:p>
          <a:p>
            <a:r>
              <a:rPr lang="en-US" sz="3200" dirty="0"/>
              <a:t>III. </a:t>
            </a:r>
            <a:r>
              <a:rPr lang="en-US" sz="3200" dirty="0" err="1"/>
              <a:t>Fais</a:t>
            </a:r>
            <a:r>
              <a:rPr lang="en-US" sz="3200" dirty="0"/>
              <a:t> ta </a:t>
            </a:r>
            <a:r>
              <a:rPr lang="en-US" sz="3200" dirty="0" err="1"/>
              <a:t>devinette</a:t>
            </a:r>
            <a:r>
              <a:rPr lang="en-US" sz="3200" dirty="0"/>
              <a:t>.</a:t>
            </a:r>
            <a:endParaRPr lang="ru-RU" sz="3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0D6022-4465-6428-41E0-0238F98572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2651" y="5388414"/>
            <a:ext cx="1050754" cy="14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81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F13237-BD04-6583-172C-25A39D20D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76"/>
            <a:ext cx="12191999" cy="6804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14D15-9F70-8A1D-E7F3-5FB897F89BFE}"/>
              </a:ext>
            </a:extLst>
          </p:cNvPr>
          <p:cNvSpPr txBox="1"/>
          <p:nvPr/>
        </p:nvSpPr>
        <p:spPr>
          <a:xfrm>
            <a:off x="1538067" y="1195754"/>
            <a:ext cx="950976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</a:rPr>
              <a:t>Devoir:</a:t>
            </a:r>
          </a:p>
          <a:p>
            <a:r>
              <a:rPr lang="en-US" sz="4000" dirty="0"/>
              <a:t>    I. </a:t>
            </a:r>
            <a:r>
              <a:rPr lang="en-US" sz="4000" dirty="0" err="1"/>
              <a:t>Dessine</a:t>
            </a:r>
            <a:r>
              <a:rPr lang="en-US" sz="4000" dirty="0"/>
              <a:t> </a:t>
            </a:r>
            <a:r>
              <a:rPr lang="en-US" sz="4000" dirty="0" err="1"/>
              <a:t>l`automne</a:t>
            </a:r>
            <a:r>
              <a:rPr lang="en-US" sz="4000" dirty="0"/>
              <a:t> et </a:t>
            </a:r>
            <a:r>
              <a:rPr lang="en-US" sz="4000" dirty="0" err="1"/>
              <a:t>écrit</a:t>
            </a:r>
            <a:r>
              <a:rPr lang="en-US" sz="4000" dirty="0"/>
              <a:t> 5 phrases au minimum. </a:t>
            </a:r>
            <a:r>
              <a:rPr lang="ru-RU" sz="4000" dirty="0"/>
              <a:t>Нарисуй или сделай коллаж на тему осени. Подпиши рисунок. Не менее 5 фраз!</a:t>
            </a:r>
            <a:endParaRPr lang="en-US" sz="4000" dirty="0"/>
          </a:p>
          <a:p>
            <a:r>
              <a:rPr lang="en-US" sz="4000" dirty="0"/>
              <a:t>II. </a:t>
            </a:r>
            <a:r>
              <a:rPr lang="ru-RU" sz="4000" dirty="0"/>
              <a:t>По желанию (на дополнительную оценку): придумай загадку по теме «Осень»</a:t>
            </a:r>
          </a:p>
        </p:txBody>
      </p:sp>
    </p:spTree>
    <p:extLst>
      <p:ext uri="{BB962C8B-B14F-4D97-AF65-F5344CB8AC3E}">
        <p14:creationId xmlns:p14="http://schemas.microsoft.com/office/powerpoint/2010/main" val="844865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EBBF22-A266-ACA6-0054-7FEA8BA8D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246185"/>
            <a:ext cx="12191999" cy="6611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60236-94A0-A947-90DC-89D312973A9A}"/>
              </a:ext>
            </a:extLst>
          </p:cNvPr>
          <p:cNvSpPr txBox="1"/>
          <p:nvPr/>
        </p:nvSpPr>
        <p:spPr>
          <a:xfrm>
            <a:off x="1318846" y="1146909"/>
            <a:ext cx="68544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Les mots </a:t>
            </a:r>
            <a:r>
              <a:rPr lang="en-US" sz="2400" dirty="0" err="1"/>
              <a:t>mélés</a:t>
            </a:r>
            <a:r>
              <a:rPr lang="en-US" sz="2400" dirty="0"/>
              <a:t> </a:t>
            </a:r>
            <a:r>
              <a:rPr lang="en-US" sz="2400" dirty="0">
                <a:hlinkClick r:id="rId3"/>
              </a:rPr>
              <a:t>https://wordwall.net/fr/resource/58015125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 err="1"/>
              <a:t>Anagrammes</a:t>
            </a:r>
            <a:r>
              <a:rPr lang="en-US" sz="2400" dirty="0">
                <a:hlinkClick r:id="rId4"/>
              </a:rPr>
              <a:t> https://wordwall.net/fr/resource/58016957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Trier par </a:t>
            </a:r>
            <a:r>
              <a:rPr lang="en-US" sz="2400" dirty="0" err="1"/>
              <a:t>groupes</a:t>
            </a:r>
            <a:r>
              <a:rPr lang="en-US" sz="2400" dirty="0"/>
              <a:t> </a:t>
            </a:r>
            <a:r>
              <a:rPr lang="en-US" sz="2400" dirty="0">
                <a:hlinkClick r:id="rId5"/>
              </a:rPr>
              <a:t>https://wordwall.net/fr/resource/58016357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 err="1"/>
              <a:t>Trouve</a:t>
            </a:r>
            <a:r>
              <a:rPr lang="en-US" sz="2400" dirty="0"/>
              <a:t> les </a:t>
            </a:r>
            <a:r>
              <a:rPr lang="en-US" sz="2400" dirty="0" err="1"/>
              <a:t>paires</a:t>
            </a:r>
            <a:r>
              <a:rPr lang="en-US" sz="2400" dirty="0"/>
              <a:t> </a:t>
            </a:r>
            <a:r>
              <a:rPr lang="en-US" sz="2400" dirty="0">
                <a:hlinkClick r:id="rId6"/>
              </a:rPr>
              <a:t>https://wordwall.net/fr/resource/58021020</a:t>
            </a: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/>
              <a:t>Загадка про осень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33AA5-ADB6-8BED-4A2A-36235704021B}"/>
              </a:ext>
            </a:extLst>
          </p:cNvPr>
          <p:cNvSpPr txBox="1"/>
          <p:nvPr/>
        </p:nvSpPr>
        <p:spPr>
          <a:xfrm>
            <a:off x="1566203" y="0"/>
            <a:ext cx="9059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Созданные мной ресурсы:</a:t>
            </a:r>
          </a:p>
        </p:txBody>
      </p:sp>
    </p:spTree>
    <p:extLst>
      <p:ext uri="{BB962C8B-B14F-4D97-AF65-F5344CB8AC3E}">
        <p14:creationId xmlns:p14="http://schemas.microsoft.com/office/powerpoint/2010/main" val="3136313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C49ABF-6C83-6FAA-455D-704639BB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68216"/>
            <a:ext cx="12191999" cy="6611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556E3-36C0-26B0-FDFC-03DC98FDAA8C}"/>
              </a:ext>
            </a:extLst>
          </p:cNvPr>
          <p:cNvSpPr txBox="1"/>
          <p:nvPr/>
        </p:nvSpPr>
        <p:spPr>
          <a:xfrm>
            <a:off x="1448971" y="1314663"/>
            <a:ext cx="111369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/>
              <a:t>Звуки ранней осени. Расслабляющий шум ветра с шелестом листвы.</a:t>
            </a:r>
            <a:r>
              <a:rPr lang="en-US" sz="2400" dirty="0"/>
              <a:t> </a:t>
            </a:r>
            <a:r>
              <a:rPr lang="ru-RU" sz="2400" dirty="0">
                <a:hlinkClick r:id="rId3"/>
              </a:rPr>
              <a:t>https://youtu.be/ARuaTbDMG9s</a:t>
            </a: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/>
              <a:t>Рамки и иллюстрации для презентации </a:t>
            </a:r>
            <a:r>
              <a:rPr lang="en-US" sz="2400" dirty="0">
                <a:hlinkClick r:id="rId4"/>
              </a:rPr>
              <a:t>https://www.pngwing.com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ru-RU" sz="2400" dirty="0"/>
              <a:t>Картинка «Фрукты» </a:t>
            </a:r>
            <a:r>
              <a:rPr lang="en-US" sz="2400" dirty="0">
                <a:hlinkClick r:id="rId5"/>
              </a:rPr>
              <a:t>https://www.pngegg.com/ru/png-eudxu/download</a:t>
            </a:r>
            <a:endParaRPr lang="ru-RU" sz="2400" dirty="0"/>
          </a:p>
          <a:p>
            <a:r>
              <a:rPr lang="ru-RU" sz="2400" dirty="0"/>
              <a:t>4. Основа картинки «Осень». Иллюстрация Каюков Л. Л., </a:t>
            </a:r>
            <a:r>
              <a:rPr lang="ru-RU" sz="2400" dirty="0" err="1"/>
              <a:t>Кострина</a:t>
            </a:r>
            <a:r>
              <a:rPr lang="ru-RU" sz="2400" dirty="0"/>
              <a:t> И. Д., Трубин Д. А.,  Сергей Козлов Ёжик в тумане. Сказки. Аст, 2016</a:t>
            </a:r>
          </a:p>
          <a:p>
            <a:r>
              <a:rPr lang="ru-RU" sz="2400" dirty="0"/>
              <a:t> 5. Картинка «Овощи» </a:t>
            </a:r>
            <a:r>
              <a:rPr lang="en-US" sz="2400" dirty="0">
                <a:hlinkClick r:id="rId6"/>
              </a:rPr>
              <a:t>https://demotivation.ru/eda/krasivye-fotografii-ovoshhej-i-fruktov-100-foto</a:t>
            </a:r>
            <a:r>
              <a:rPr lang="ru-RU" sz="2400" dirty="0"/>
              <a:t> </a:t>
            </a:r>
          </a:p>
          <a:p>
            <a:r>
              <a:rPr lang="ru-RU" sz="2400" dirty="0"/>
              <a:t>6. Картинка </a:t>
            </a:r>
            <a:r>
              <a:rPr lang="ru-RU" sz="2400" dirty="0">
                <a:hlinkClick r:id="rId7"/>
              </a:rPr>
              <a:t>«Фундук» </a:t>
            </a:r>
            <a:r>
              <a:rPr lang="en-US" sz="2400" dirty="0">
                <a:hlinkClick r:id="rId7"/>
              </a:rPr>
              <a:t>https://www.freepng.ru/png-jqhbh9/download.html</a:t>
            </a:r>
            <a:r>
              <a:rPr lang="ru-RU" sz="2400" dirty="0"/>
              <a:t> </a:t>
            </a:r>
          </a:p>
          <a:p>
            <a:r>
              <a:rPr lang="ru-RU" sz="2400" dirty="0"/>
              <a:t>7. Песенка-считалочка </a:t>
            </a:r>
            <a:r>
              <a:rPr lang="en-US" sz="2400" dirty="0"/>
              <a:t>“</a:t>
            </a:r>
            <a:r>
              <a:rPr lang="en-US" sz="2400" dirty="0" err="1"/>
              <a:t>C`est</a:t>
            </a:r>
            <a:r>
              <a:rPr lang="en-US" sz="2400" dirty="0"/>
              <a:t> </a:t>
            </a:r>
            <a:r>
              <a:rPr lang="en-US" sz="2400" dirty="0" err="1"/>
              <a:t>l`automne</a:t>
            </a:r>
            <a:r>
              <a:rPr lang="en-US" sz="2400" dirty="0"/>
              <a:t>!” </a:t>
            </a:r>
            <a:r>
              <a:rPr lang="en-US" sz="2400" dirty="0">
                <a:hlinkClick r:id="rId8"/>
              </a:rPr>
              <a:t>https://youtu.be/ik-T_Wcy1CM</a:t>
            </a:r>
            <a:r>
              <a:rPr lang="en-US" sz="2400" dirty="0"/>
              <a:t> </a:t>
            </a:r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4D002-7368-AAC5-8A29-E79E82884915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Ссылки на использованные ресурсы:</a:t>
            </a:r>
          </a:p>
        </p:txBody>
      </p:sp>
    </p:spTree>
    <p:extLst>
      <p:ext uri="{BB962C8B-B14F-4D97-AF65-F5344CB8AC3E}">
        <p14:creationId xmlns:p14="http://schemas.microsoft.com/office/powerpoint/2010/main" val="333450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15DA97-595D-40F9-F69B-AE4F19C5B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994" y="-466872"/>
            <a:ext cx="13021994" cy="73248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F7323-4DDF-E06C-F707-68899A8C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L`automne</a:t>
            </a:r>
            <a:r>
              <a:rPr lang="ru-RU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m)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zvuki-rannei-oseni3-min_BxFlE1r9">
            <a:hlinkClick r:id="" action="ppaction://media"/>
            <a:extLst>
              <a:ext uri="{FF2B5EF4-FFF2-40B4-BE49-F238E27FC236}">
                <a16:creationId xmlns:a16="http://schemas.microsoft.com/office/drawing/2014/main" id="{8066E225-BEEA-110D-AE80-EC2C65BB3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223" y="1325563"/>
            <a:ext cx="9583711" cy="53908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D261A0-8C47-F89C-2EE6-AEBF16626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18" y="5182022"/>
            <a:ext cx="1719640" cy="16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481D054-FFE8-EA2C-F136-D7413EF04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428" y="-514555"/>
            <a:ext cx="13689892" cy="7280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B8068-42B1-BCC1-1722-F52842E27C10}"/>
              </a:ext>
            </a:extLst>
          </p:cNvPr>
          <p:cNvSpPr txBox="1"/>
          <p:nvPr/>
        </p:nvSpPr>
        <p:spPr>
          <a:xfrm>
            <a:off x="685798" y="1601314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La </a:t>
            </a:r>
            <a:r>
              <a:rPr lang="en-US" sz="2800" dirty="0" err="1">
                <a:latin typeface="AmadeusAP" panose="04000500000000000000" pitchFamily="82" charset="-52"/>
              </a:rPr>
              <a:t>pluie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90C91-4A19-EDBB-CFB8-DAF2A17C5CEC}"/>
              </a:ext>
            </a:extLst>
          </p:cNvPr>
          <p:cNvSpPr txBox="1"/>
          <p:nvPr/>
        </p:nvSpPr>
        <p:spPr>
          <a:xfrm>
            <a:off x="636562" y="2026461"/>
            <a:ext cx="1705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Le </a:t>
            </a:r>
            <a:r>
              <a:rPr lang="en-US" sz="2800" dirty="0" err="1">
                <a:latin typeface="AmadeusAP" panose="04000500000000000000" pitchFamily="82" charset="-52"/>
              </a:rPr>
              <a:t>nuage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36B97-A8D2-78B4-8309-94944C37B34E}"/>
              </a:ext>
            </a:extLst>
          </p:cNvPr>
          <p:cNvSpPr txBox="1"/>
          <p:nvPr/>
        </p:nvSpPr>
        <p:spPr>
          <a:xfrm>
            <a:off x="636562" y="2543326"/>
            <a:ext cx="198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La </a:t>
            </a:r>
            <a:r>
              <a:rPr lang="en-US" sz="2800" dirty="0" err="1">
                <a:latin typeface="AmadeusAP" panose="04000500000000000000" pitchFamily="82" charset="-52"/>
              </a:rPr>
              <a:t>feuille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7162C-4A57-F747-28FF-A4535DA585B9}"/>
              </a:ext>
            </a:extLst>
          </p:cNvPr>
          <p:cNvSpPr txBox="1"/>
          <p:nvPr/>
        </p:nvSpPr>
        <p:spPr>
          <a:xfrm>
            <a:off x="575893" y="6110126"/>
            <a:ext cx="2489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Le champignon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ABDF-84F3-0942-DD56-7F28A2AA1BE2}"/>
              </a:ext>
            </a:extLst>
          </p:cNvPr>
          <p:cNvSpPr txBox="1"/>
          <p:nvPr/>
        </p:nvSpPr>
        <p:spPr>
          <a:xfrm>
            <a:off x="661180" y="3606319"/>
            <a:ext cx="1617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Le </a:t>
            </a:r>
            <a:r>
              <a:rPr lang="en-US" sz="2800" dirty="0" err="1">
                <a:latin typeface="AmadeusAP" panose="04000500000000000000" pitchFamily="82" charset="-52"/>
              </a:rPr>
              <a:t>ciel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2851C-CC83-7694-493F-33D8383062B0}"/>
              </a:ext>
            </a:extLst>
          </p:cNvPr>
          <p:cNvSpPr txBox="1"/>
          <p:nvPr/>
        </p:nvSpPr>
        <p:spPr>
          <a:xfrm>
            <a:off x="622488" y="5676357"/>
            <a:ext cx="18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Le </a:t>
            </a:r>
            <a:r>
              <a:rPr lang="en-US" sz="2800" dirty="0" err="1">
                <a:latin typeface="AmadeusAP" panose="04000500000000000000" pitchFamily="82" charset="-52"/>
              </a:rPr>
              <a:t>hérisson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CFD62-D252-A99F-933C-EE96566D3748}"/>
              </a:ext>
            </a:extLst>
          </p:cNvPr>
          <p:cNvSpPr txBox="1"/>
          <p:nvPr/>
        </p:nvSpPr>
        <p:spPr>
          <a:xfrm>
            <a:off x="613698" y="5077764"/>
            <a:ext cx="1378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Le vent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EBDE5-19A5-5178-1CC5-51D2FAACCBFE}"/>
              </a:ext>
            </a:extLst>
          </p:cNvPr>
          <p:cNvSpPr txBox="1"/>
          <p:nvPr/>
        </p:nvSpPr>
        <p:spPr>
          <a:xfrm>
            <a:off x="648867" y="4013933"/>
            <a:ext cx="222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Le soleil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3FEFA-71F0-525C-DC98-23F6A2649E6B}"/>
              </a:ext>
            </a:extLst>
          </p:cNvPr>
          <p:cNvSpPr txBox="1"/>
          <p:nvPr/>
        </p:nvSpPr>
        <p:spPr>
          <a:xfrm>
            <a:off x="684036" y="1241958"/>
            <a:ext cx="198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La </a:t>
            </a:r>
            <a:r>
              <a:rPr lang="en-US" sz="2800" dirty="0" err="1">
                <a:latin typeface="AmadeusAP" panose="04000500000000000000" pitchFamily="82" charset="-52"/>
              </a:rPr>
              <a:t>forêt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FED93-8F2E-FE3F-B461-012537AAE100}"/>
              </a:ext>
            </a:extLst>
          </p:cNvPr>
          <p:cNvSpPr txBox="1"/>
          <p:nvPr/>
        </p:nvSpPr>
        <p:spPr>
          <a:xfrm>
            <a:off x="615459" y="3013747"/>
            <a:ext cx="241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madeusAP" panose="04000500000000000000" pitchFamily="82" charset="-52"/>
              </a:rPr>
              <a:t>L`écureuil</a:t>
            </a:r>
            <a:r>
              <a:rPr lang="en-US" sz="2800" dirty="0">
                <a:latin typeface="AmadeusAP" panose="04000500000000000000" pitchFamily="82" charset="-52"/>
              </a:rPr>
              <a:t> (m)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DFBE4-125F-AC63-1201-34B1B4A763E0}"/>
              </a:ext>
            </a:extLst>
          </p:cNvPr>
          <p:cNvSpPr txBox="1"/>
          <p:nvPr/>
        </p:nvSpPr>
        <p:spPr>
          <a:xfrm>
            <a:off x="615459" y="4612526"/>
            <a:ext cx="1853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adeusAP" panose="04000500000000000000" pitchFamily="82" charset="-52"/>
              </a:rPr>
              <a:t>Le gland</a:t>
            </a:r>
            <a:endParaRPr lang="ru-RU" sz="2800" dirty="0">
              <a:latin typeface="AmadeusAP" panose="04000500000000000000" pitchFamily="8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E74A2-994D-E6BA-DFA5-A44D21748D82}"/>
              </a:ext>
            </a:extLst>
          </p:cNvPr>
          <p:cNvSpPr txBox="1"/>
          <p:nvPr/>
        </p:nvSpPr>
        <p:spPr>
          <a:xfrm>
            <a:off x="2611900" y="1319432"/>
            <a:ext cx="72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C3CB46-6A50-19EA-4F5C-88A08282B455}"/>
              </a:ext>
            </a:extLst>
          </p:cNvPr>
          <p:cNvSpPr txBox="1"/>
          <p:nvPr/>
        </p:nvSpPr>
        <p:spPr>
          <a:xfrm>
            <a:off x="2572040" y="1715357"/>
            <a:ext cx="199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дождь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874D6F-C18A-CA9C-9A14-3D38715A3570}"/>
              </a:ext>
            </a:extLst>
          </p:cNvPr>
          <p:cNvSpPr txBox="1"/>
          <p:nvPr/>
        </p:nvSpPr>
        <p:spPr>
          <a:xfrm>
            <a:off x="2623621" y="2124534"/>
            <a:ext cx="125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облако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48039-9A40-5A67-2CDE-38CD1A852C39}"/>
              </a:ext>
            </a:extLst>
          </p:cNvPr>
          <p:cNvSpPr txBox="1"/>
          <p:nvPr/>
        </p:nvSpPr>
        <p:spPr>
          <a:xfrm>
            <a:off x="2704511" y="2633676"/>
            <a:ext cx="125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лист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E46D56-CA9C-00AB-4384-CC210D2155D5}"/>
              </a:ext>
            </a:extLst>
          </p:cNvPr>
          <p:cNvSpPr txBox="1"/>
          <p:nvPr/>
        </p:nvSpPr>
        <p:spPr>
          <a:xfrm>
            <a:off x="3026309" y="3132741"/>
            <a:ext cx="125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белка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EE3DA9-5D83-7C8D-9445-89DC427ECE9A}"/>
              </a:ext>
            </a:extLst>
          </p:cNvPr>
          <p:cNvSpPr txBox="1"/>
          <p:nvPr/>
        </p:nvSpPr>
        <p:spPr>
          <a:xfrm>
            <a:off x="2468877" y="3683263"/>
            <a:ext cx="125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небо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8A012-6610-EDE3-8502-E0F7DDA38AF7}"/>
              </a:ext>
            </a:extLst>
          </p:cNvPr>
          <p:cNvSpPr txBox="1"/>
          <p:nvPr/>
        </p:nvSpPr>
        <p:spPr>
          <a:xfrm>
            <a:off x="2500530" y="4084926"/>
            <a:ext cx="153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солнце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C3B079-3F2B-E81B-1A73-6CBC5AE42F7B}"/>
              </a:ext>
            </a:extLst>
          </p:cNvPr>
          <p:cNvSpPr txBox="1"/>
          <p:nvPr/>
        </p:nvSpPr>
        <p:spPr>
          <a:xfrm>
            <a:off x="2482937" y="4685419"/>
            <a:ext cx="155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жёлудь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623055-28A4-C691-76A8-F88C0C346567}"/>
              </a:ext>
            </a:extLst>
          </p:cNvPr>
          <p:cNvSpPr txBox="1"/>
          <p:nvPr/>
        </p:nvSpPr>
        <p:spPr>
          <a:xfrm>
            <a:off x="2572040" y="5135746"/>
            <a:ext cx="139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ветер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AAFEAF-9794-804E-E79C-4FBAC284744D}"/>
              </a:ext>
            </a:extLst>
          </p:cNvPr>
          <p:cNvSpPr txBox="1"/>
          <p:nvPr/>
        </p:nvSpPr>
        <p:spPr>
          <a:xfrm>
            <a:off x="2709203" y="5758434"/>
            <a:ext cx="18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ёж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A113E-55AC-6AB4-8A09-9C47C1A41207}"/>
              </a:ext>
            </a:extLst>
          </p:cNvPr>
          <p:cNvSpPr txBox="1"/>
          <p:nvPr/>
        </p:nvSpPr>
        <p:spPr>
          <a:xfrm>
            <a:off x="2984692" y="6199577"/>
            <a:ext cx="175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гриб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2774537-FB5F-7C9D-8F54-D6885A43E3D4}"/>
              </a:ext>
            </a:extLst>
          </p:cNvPr>
          <p:cNvSpPr txBox="1">
            <a:spLocks/>
          </p:cNvSpPr>
          <p:nvPr/>
        </p:nvSpPr>
        <p:spPr>
          <a:xfrm>
            <a:off x="684036" y="-98931"/>
            <a:ext cx="10515600" cy="11088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L`automne</a:t>
            </a:r>
            <a:r>
              <a:rPr lang="ru-RU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m)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3AAE0BC-E966-C971-1E12-72A7EAE99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221" y="1601314"/>
            <a:ext cx="5191559" cy="516416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F38D40-3F1A-7C81-41BE-4C1E89478AED}"/>
              </a:ext>
            </a:extLst>
          </p:cNvPr>
          <p:cNvSpPr txBox="1"/>
          <p:nvPr/>
        </p:nvSpPr>
        <p:spPr>
          <a:xfrm>
            <a:off x="6850966" y="1129679"/>
            <a:ext cx="5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Cherche</a:t>
            </a:r>
            <a:r>
              <a:rPr lang="en-US" b="1" dirty="0"/>
              <a:t> 8 mots </a:t>
            </a:r>
            <a:r>
              <a:rPr lang="en-US" b="1" dirty="0" err="1"/>
              <a:t>cachés</a:t>
            </a:r>
            <a:r>
              <a:rPr lang="en-US" b="1" dirty="0"/>
              <a:t>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226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2774537-FB5F-7C9D-8F54-D6885A43E3D4}"/>
              </a:ext>
            </a:extLst>
          </p:cNvPr>
          <p:cNvSpPr txBox="1">
            <a:spLocks/>
          </p:cNvSpPr>
          <p:nvPr/>
        </p:nvSpPr>
        <p:spPr>
          <a:xfrm>
            <a:off x="409503" y="-170102"/>
            <a:ext cx="11344426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hlinkClick r:id="rId2"/>
              </a:rPr>
              <a:t>Associe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hlinkClick r:id="rId2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hlinkClick r:id="rId2"/>
              </a:rPr>
              <a:t>correctement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25A82A-44B9-83B9-B2D9-48C386144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30" t="17840" r="49972" b="66111"/>
          <a:stretch/>
        </p:blipFill>
        <p:spPr>
          <a:xfrm>
            <a:off x="10237071" y="2590259"/>
            <a:ext cx="1713650" cy="7053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7590BB-5D65-1C77-2D63-9F39DDB80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44" b="43727"/>
          <a:stretch/>
        </p:blipFill>
        <p:spPr>
          <a:xfrm>
            <a:off x="1224277" y="3989599"/>
            <a:ext cx="10084386" cy="7650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689AC0-F83A-2BAD-EAC1-07D2CCEED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5" t="450" r="65787" b="82226"/>
          <a:stretch/>
        </p:blipFill>
        <p:spPr>
          <a:xfrm>
            <a:off x="492338" y="1049564"/>
            <a:ext cx="1730357" cy="76880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1A2676-C760-455A-8BA2-F8DC9F785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" t="450" r="82256" b="82318"/>
          <a:stretch/>
        </p:blipFill>
        <p:spPr>
          <a:xfrm>
            <a:off x="4037974" y="981535"/>
            <a:ext cx="1892631" cy="8364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7029753-4093-82D9-D1E8-248F09564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57" t="451" r="33745" b="82318"/>
          <a:stretch/>
        </p:blipFill>
        <p:spPr>
          <a:xfrm>
            <a:off x="409503" y="2282791"/>
            <a:ext cx="1813192" cy="80133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EEF7A0-BBFE-0315-6FD3-41568117D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86" t="17124" r="1816" b="67399"/>
          <a:stretch/>
        </p:blipFill>
        <p:spPr>
          <a:xfrm>
            <a:off x="5930605" y="2203413"/>
            <a:ext cx="1657971" cy="65805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34AD2DC-D210-31F3-0EFE-F98BB777B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" t="17743" r="81816" b="66111"/>
          <a:stretch/>
        </p:blipFill>
        <p:spPr>
          <a:xfrm>
            <a:off x="8208385" y="1980265"/>
            <a:ext cx="1907001" cy="78972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713A931-566D-BD0D-DA22-D63279997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5" t="17593" r="65787" b="66111"/>
          <a:stretch/>
        </p:blipFill>
        <p:spPr>
          <a:xfrm>
            <a:off x="2883922" y="2110428"/>
            <a:ext cx="1719504" cy="71865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031F5C1-EA2A-FDB3-C488-CCDB656C0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30" t="450" r="49972" b="82045"/>
          <a:stretch/>
        </p:blipFill>
        <p:spPr>
          <a:xfrm>
            <a:off x="10221272" y="1042349"/>
            <a:ext cx="1615492" cy="72526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44DCBC8-80B4-4FA6-25A3-9080A12AC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26" t="17456" r="17914" b="66621"/>
          <a:stretch/>
        </p:blipFill>
        <p:spPr>
          <a:xfrm>
            <a:off x="6877183" y="1049563"/>
            <a:ext cx="1925734" cy="81807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D906AAE-3734-62D0-D48E-865148ADD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55" t="17354" r="34587" b="67421"/>
          <a:stretch/>
        </p:blipFill>
        <p:spPr>
          <a:xfrm>
            <a:off x="1280898" y="3277425"/>
            <a:ext cx="1925734" cy="68223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06F3ED4-91D7-ADDC-C76C-7D0CB7A02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41" t="1809" r="17962" b="81654"/>
          <a:stretch/>
        </p:blipFill>
        <p:spPr>
          <a:xfrm>
            <a:off x="4657868" y="3093904"/>
            <a:ext cx="1608602" cy="68223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C197FC8-44F5-6F28-FA6C-EDCB95B44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68" t="1974" r="939" b="81879"/>
          <a:stretch/>
        </p:blipFill>
        <p:spPr>
          <a:xfrm>
            <a:off x="7906945" y="2885038"/>
            <a:ext cx="2096801" cy="823646"/>
          </a:xfrm>
          <a:prstGeom prst="rect">
            <a:avLst/>
          </a:prstGeom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DB95C1EF-4123-4596-EF61-CAE0F0713B01}"/>
              </a:ext>
            </a:extLst>
          </p:cNvPr>
          <p:cNvCxnSpPr>
            <a:stCxn id="27" idx="0"/>
          </p:cNvCxnSpPr>
          <p:nvPr/>
        </p:nvCxnSpPr>
        <p:spPr>
          <a:xfrm>
            <a:off x="6266470" y="3989599"/>
            <a:ext cx="0" cy="2868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7F1360C-D209-A465-EBB8-EF5FB0371452}"/>
              </a:ext>
            </a:extLst>
          </p:cNvPr>
          <p:cNvCxnSpPr>
            <a:cxnSpLocks/>
          </p:cNvCxnSpPr>
          <p:nvPr/>
        </p:nvCxnSpPr>
        <p:spPr>
          <a:xfrm>
            <a:off x="0" y="475467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982E2110-1502-F611-DE97-AE0418D6576C}"/>
              </a:ext>
            </a:extLst>
          </p:cNvPr>
          <p:cNvCxnSpPr/>
          <p:nvPr/>
        </p:nvCxnSpPr>
        <p:spPr>
          <a:xfrm>
            <a:off x="0" y="398959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CAB7E4-2F40-5063-8C34-DD30C8CAD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7" y="5013783"/>
            <a:ext cx="1305975" cy="182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4778 0.5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02656 0.45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01068 0.377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61 0.01342 L -0.16263 0.633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3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32565 0.446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3933 0.56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45821 0.729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7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29791 0.4120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4668 0.421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46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42058 0.2358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149 0.3696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7556E-17 L 0.23854 0.7270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5966B-EDBC-ACB9-84EB-BA0E309D76B8}"/>
              </a:ext>
            </a:extLst>
          </p:cNvPr>
          <p:cNvSpPr txBox="1">
            <a:spLocks/>
          </p:cNvSpPr>
          <p:nvPr/>
        </p:nvSpPr>
        <p:spPr>
          <a:xfrm>
            <a:off x="311246" y="123868"/>
            <a:ext cx="11344426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hlinkClick r:id="rId2"/>
              </a:rPr>
              <a:t>Déchiffre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hlinkClick r:id="rId2"/>
              </a:rPr>
              <a:t> le mot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A037B7-BCEE-C898-EDA0-255A1EE8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6" y="4075899"/>
            <a:ext cx="3621886" cy="8058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1DDA56-3661-52A9-C2E2-27E36EC88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6" y="2774163"/>
            <a:ext cx="3804766" cy="8505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D722A9-FCFC-B55A-36AF-9A8DC1AAB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56" y="5375002"/>
            <a:ext cx="5408483" cy="8877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29B964-72FC-DBD8-AEB2-2EFB7540D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52" y="1454849"/>
            <a:ext cx="5989948" cy="8697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0C7611-272C-CA7B-0D8E-89F316C741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1545" y="4349658"/>
            <a:ext cx="1704899" cy="23844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D62E-52C6-972D-8033-F695C7713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2674" y="4077761"/>
            <a:ext cx="3621886" cy="8249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8956C0-7893-4D5E-15EB-240932AAEC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2674" y="2791479"/>
            <a:ext cx="3621886" cy="8139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FE71D0-1FF7-A714-A647-00ACDDDF99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8998" y="5437861"/>
            <a:ext cx="4886903" cy="8249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62023C-496B-0F36-0C2E-48A162A84E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4474" y="1449431"/>
            <a:ext cx="5784755" cy="87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5966B-EDBC-ACB9-84EB-BA0E309D76B8}"/>
              </a:ext>
            </a:extLst>
          </p:cNvPr>
          <p:cNvSpPr txBox="1">
            <a:spLocks/>
          </p:cNvSpPr>
          <p:nvPr/>
        </p:nvSpPr>
        <p:spPr>
          <a:xfrm>
            <a:off x="254975" y="2469"/>
            <a:ext cx="11344426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Déchiffre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le mot</a:t>
            </a:r>
            <a:endParaRPr lang="ru-RU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7A3D11-A468-29F5-2ABF-3016DBE01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5" y="1282662"/>
            <a:ext cx="3894994" cy="8778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94D0D4-C1BF-B211-0071-A3AC48877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42" y="3685404"/>
            <a:ext cx="6372665" cy="9399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717E2B-20FE-57DB-CD78-06B6BECD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42" y="4957129"/>
            <a:ext cx="8123809" cy="9523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1F1A5E-25B6-50F4-9CCE-8E3DBB2E9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94" y="2486934"/>
            <a:ext cx="3891075" cy="8667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117C30-2539-157E-AFC3-912BC8BC0C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706" y="5576370"/>
            <a:ext cx="2120294" cy="1325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5D5856-5A1D-4B70-4D9D-4CE775670E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551134" y="0"/>
            <a:ext cx="2518945" cy="22059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E7CCAF-351E-5D26-CD03-B8C7E00AFB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7588" y="1336924"/>
            <a:ext cx="3654077" cy="818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5B11-68D1-FCF8-DB18-8A541EA7F3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8993" y="3797012"/>
            <a:ext cx="5228492" cy="7573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CB7DBA-45F3-499D-0B4F-85196AD61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8832" y="5960779"/>
            <a:ext cx="7002197" cy="8517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7E2B038-FBE5-AB08-C000-970C4D2E2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7588" y="2498010"/>
            <a:ext cx="3654077" cy="81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3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4C6F8-2640-0714-D056-41A0CE24D748}"/>
              </a:ext>
            </a:extLst>
          </p:cNvPr>
          <p:cNvSpPr txBox="1">
            <a:spLocks/>
          </p:cNvSpPr>
          <p:nvPr/>
        </p:nvSpPr>
        <p:spPr>
          <a:xfrm>
            <a:off x="-283113" y="-98931"/>
            <a:ext cx="13164429" cy="11088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hlinkClick r:id="rId2"/>
              </a:rPr>
              <a:t>Trouve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hlinkClick r:id="rId2"/>
              </a:rPr>
              <a:t> le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hlinkClick r:id="rId2"/>
              </a:rPr>
              <a:t>paire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hlinkClick r:id="rId2"/>
              </a:rPr>
              <a:t>: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E47118-04FF-C71D-A6BC-FEE5FFD87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911" y="772066"/>
            <a:ext cx="1694481" cy="16879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A65609-6522-ED07-A0DB-C2A51C946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505" y="4648724"/>
            <a:ext cx="1694480" cy="16751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18FD4A-E88E-C443-3F64-71AFD8876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242" y="3150833"/>
            <a:ext cx="1694481" cy="17140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967E1A-496D-F989-C6D9-8575541FD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91" y="1917638"/>
            <a:ext cx="1919629" cy="5591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771635-6C5D-F38B-AD98-C06912593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91" y="2547646"/>
            <a:ext cx="1268885" cy="7777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664CFD-7D80-F108-2265-C8C579433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55" y="3998904"/>
            <a:ext cx="1491630" cy="6925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989C58-C313-6A41-D8EB-80FDDE098F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5676" y="1203813"/>
            <a:ext cx="1694480" cy="16944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1BABD8-45FE-9FED-9D62-2696EA5454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955" y="4772393"/>
            <a:ext cx="1704762" cy="5333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448117-34A9-FE29-0FBC-D486C54F9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577" y="1235658"/>
            <a:ext cx="1638095" cy="5904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41F19F-C30C-E3AD-CBF0-801BEEC2A3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955" y="6286975"/>
            <a:ext cx="1796081" cy="51827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DFFF5FB-AC83-9292-1FE0-2DDCA7D00D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1699" y="4397996"/>
            <a:ext cx="1694504" cy="168801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62CCFA8-48C6-E22A-6CCF-CC218804EA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633" y="1124592"/>
            <a:ext cx="1694480" cy="16880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CBEA70-1CE4-692B-FFE4-0E659D50AA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577" y="613230"/>
            <a:ext cx="1761905" cy="55238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C214690-9171-63F9-F7AC-E638D17860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58706" y="1419413"/>
            <a:ext cx="1694505" cy="17009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2632F46-3258-9556-84C5-B616325725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38316" y="5147479"/>
            <a:ext cx="1694505" cy="170744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F70F5A-3955-5677-2CE0-860977CC59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5691" y="3411388"/>
            <a:ext cx="1561905" cy="50476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ED53D94-720B-E309-CC38-0E3E036281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6955" y="5375773"/>
            <a:ext cx="1633199" cy="82476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DE6434F-0605-37A5-6A17-41A6282AB44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5393" y="4949874"/>
            <a:ext cx="1707466" cy="1700949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6EBB9FD9-E3B6-4DED-DA6D-982E19DC4F33}"/>
              </a:ext>
            </a:extLst>
          </p:cNvPr>
          <p:cNvCxnSpPr>
            <a:cxnSpLocks/>
          </p:cNvCxnSpPr>
          <p:nvPr/>
        </p:nvCxnSpPr>
        <p:spPr>
          <a:xfrm>
            <a:off x="2639619" y="1438028"/>
            <a:ext cx="2951675" cy="3379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F958461-55EB-9283-68AB-03AEA83AA73A}"/>
              </a:ext>
            </a:extLst>
          </p:cNvPr>
          <p:cNvCxnSpPr/>
          <p:nvPr/>
        </p:nvCxnSpPr>
        <p:spPr>
          <a:xfrm flipV="1">
            <a:off x="2953963" y="2117289"/>
            <a:ext cx="1139483" cy="279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4BBA3F2-74E5-4A1F-FE60-AF1917A8CDBC}"/>
              </a:ext>
            </a:extLst>
          </p:cNvPr>
          <p:cNvCxnSpPr/>
          <p:nvPr/>
        </p:nvCxnSpPr>
        <p:spPr>
          <a:xfrm>
            <a:off x="2782265" y="5123733"/>
            <a:ext cx="781928" cy="293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2F292C5-8480-C855-21EC-F1938E6FBF18}"/>
              </a:ext>
            </a:extLst>
          </p:cNvPr>
          <p:cNvCxnSpPr/>
          <p:nvPr/>
        </p:nvCxnSpPr>
        <p:spPr>
          <a:xfrm flipV="1">
            <a:off x="2637865" y="2971807"/>
            <a:ext cx="3956754" cy="3245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134FDDF-896C-6450-359C-F2E15F0AB0FC}"/>
              </a:ext>
            </a:extLst>
          </p:cNvPr>
          <p:cNvCxnSpPr/>
          <p:nvPr/>
        </p:nvCxnSpPr>
        <p:spPr>
          <a:xfrm>
            <a:off x="2683036" y="5800348"/>
            <a:ext cx="4829112" cy="523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4C65631-770C-D093-CB24-15B836B9E8AA}"/>
              </a:ext>
            </a:extLst>
          </p:cNvPr>
          <p:cNvCxnSpPr/>
          <p:nvPr/>
        </p:nvCxnSpPr>
        <p:spPr>
          <a:xfrm>
            <a:off x="2520154" y="4397996"/>
            <a:ext cx="7848708" cy="1243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32CC0D2-D931-18AA-7225-25A9C35E03B6}"/>
              </a:ext>
            </a:extLst>
          </p:cNvPr>
          <p:cNvCxnSpPr/>
          <p:nvPr/>
        </p:nvCxnSpPr>
        <p:spPr>
          <a:xfrm>
            <a:off x="2615530" y="3811320"/>
            <a:ext cx="5643176" cy="252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C991EAC1-C8AD-D8F8-1990-5575EB2F356A}"/>
              </a:ext>
            </a:extLst>
          </p:cNvPr>
          <p:cNvCxnSpPr/>
          <p:nvPr/>
        </p:nvCxnSpPr>
        <p:spPr>
          <a:xfrm flipV="1">
            <a:off x="2378585" y="3026037"/>
            <a:ext cx="5766609" cy="124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A8A3A28-175D-D78E-42FF-4C20B22B4DBE}"/>
              </a:ext>
            </a:extLst>
          </p:cNvPr>
          <p:cNvCxnSpPr/>
          <p:nvPr/>
        </p:nvCxnSpPr>
        <p:spPr>
          <a:xfrm>
            <a:off x="2782265" y="1009925"/>
            <a:ext cx="7342458" cy="155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6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5E9BC06-8B24-0B80-623B-8FCEA23BA346}"/>
              </a:ext>
            </a:extLst>
          </p:cNvPr>
          <p:cNvSpPr txBox="1">
            <a:spLocks/>
          </p:cNvSpPr>
          <p:nvPr/>
        </p:nvSpPr>
        <p:spPr>
          <a:xfrm>
            <a:off x="-283113" y="-98931"/>
            <a:ext cx="13164429" cy="11088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C`est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l`automne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! Chante avec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moi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  <a:p>
            <a:pPr algn="ctr"/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comptine-cest-lautomne_7uByAjuD">
            <a:hlinkClick r:id="" action="ppaction://media"/>
            <a:extLst>
              <a:ext uri="{FF2B5EF4-FFF2-40B4-BE49-F238E27FC236}">
                <a16:creationId xmlns:a16="http://schemas.microsoft.com/office/drawing/2014/main" id="{E951C4CD-8872-B533-CE9D-C93181A79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329" y="1009925"/>
            <a:ext cx="9925342" cy="55830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78501F-E21A-4FAB-F6B8-A19885D298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36" y="5010086"/>
            <a:ext cx="1719640" cy="16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FB8068-42B1-BCC1-1722-F52842E27C10}"/>
              </a:ext>
            </a:extLst>
          </p:cNvPr>
          <p:cNvSpPr txBox="1"/>
          <p:nvPr/>
        </p:nvSpPr>
        <p:spPr>
          <a:xfrm>
            <a:off x="8073578" y="2338023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adeusAP" panose="04000500000000000000" pitchFamily="82" charset="-52"/>
              </a:rPr>
              <a:t>orange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90C91-4A19-EDBB-CFB8-DAF2A17C5CEC}"/>
              </a:ext>
            </a:extLst>
          </p:cNvPr>
          <p:cNvSpPr txBox="1"/>
          <p:nvPr/>
        </p:nvSpPr>
        <p:spPr>
          <a:xfrm>
            <a:off x="539846" y="2099194"/>
            <a:ext cx="232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madeusAP" panose="04000500000000000000" pitchFamily="82" charset="-52"/>
              </a:rPr>
              <a:t>Le </a:t>
            </a:r>
            <a:r>
              <a:rPr lang="en-US" sz="3600" dirty="0" err="1">
                <a:latin typeface="AmadeusAP" panose="04000500000000000000" pitchFamily="82" charset="-52"/>
              </a:rPr>
              <a:t>nuage</a:t>
            </a:r>
            <a:endParaRPr lang="ru-RU" sz="3600" dirty="0">
              <a:latin typeface="AmadeusAP" panose="04000500000000000000" pitchFamily="8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36B97-A8D2-78B4-8309-94944C37B34E}"/>
              </a:ext>
            </a:extLst>
          </p:cNvPr>
          <p:cNvSpPr txBox="1"/>
          <p:nvPr/>
        </p:nvSpPr>
        <p:spPr>
          <a:xfrm>
            <a:off x="539846" y="2730083"/>
            <a:ext cx="270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madeusAP" panose="04000500000000000000" pitchFamily="82" charset="-52"/>
              </a:rPr>
              <a:t>La </a:t>
            </a:r>
            <a:r>
              <a:rPr lang="en-US" sz="3600" dirty="0" err="1">
                <a:latin typeface="AmadeusAP" panose="04000500000000000000" pitchFamily="82" charset="-52"/>
              </a:rPr>
              <a:t>feuille</a:t>
            </a:r>
            <a:endParaRPr lang="ru-RU" sz="3600" dirty="0">
              <a:latin typeface="AmadeusAP" panose="04000500000000000000" pitchFamily="8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7162C-4A57-F747-28FF-A4535DA585B9}"/>
              </a:ext>
            </a:extLst>
          </p:cNvPr>
          <p:cNvSpPr txBox="1"/>
          <p:nvPr/>
        </p:nvSpPr>
        <p:spPr>
          <a:xfrm>
            <a:off x="539846" y="5813737"/>
            <a:ext cx="316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madeusAP" panose="04000500000000000000" pitchFamily="82" charset="-52"/>
              </a:rPr>
              <a:t>Le champignon</a:t>
            </a:r>
            <a:endParaRPr lang="ru-RU" sz="3600" dirty="0">
              <a:latin typeface="AmadeusAP" panose="04000500000000000000" pitchFamily="8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ABDF-84F3-0942-DD56-7F28A2AA1BE2}"/>
              </a:ext>
            </a:extLst>
          </p:cNvPr>
          <p:cNvSpPr txBox="1"/>
          <p:nvPr/>
        </p:nvSpPr>
        <p:spPr>
          <a:xfrm>
            <a:off x="539846" y="3360972"/>
            <a:ext cx="220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madeusAP" panose="04000500000000000000" pitchFamily="82" charset="-52"/>
              </a:rPr>
              <a:t>Le </a:t>
            </a:r>
            <a:r>
              <a:rPr lang="en-US" sz="3600" dirty="0" err="1">
                <a:latin typeface="AmadeusAP" panose="04000500000000000000" pitchFamily="82" charset="-52"/>
              </a:rPr>
              <a:t>ciel</a:t>
            </a:r>
            <a:endParaRPr lang="ru-RU" sz="3600" dirty="0">
              <a:latin typeface="AmadeusAP" panose="04000500000000000000" pitchFamily="8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2851C-CC83-7694-493F-33D8383062B0}"/>
              </a:ext>
            </a:extLst>
          </p:cNvPr>
          <p:cNvSpPr txBox="1"/>
          <p:nvPr/>
        </p:nvSpPr>
        <p:spPr>
          <a:xfrm>
            <a:off x="539846" y="5253639"/>
            <a:ext cx="25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madeusAP" panose="04000500000000000000" pitchFamily="82" charset="-52"/>
              </a:rPr>
              <a:t>Le </a:t>
            </a:r>
            <a:r>
              <a:rPr lang="en-US" sz="3600" dirty="0" err="1">
                <a:latin typeface="AmadeusAP" panose="04000500000000000000" pitchFamily="82" charset="-52"/>
              </a:rPr>
              <a:t>hérisson</a:t>
            </a:r>
            <a:endParaRPr lang="ru-RU" sz="3600" dirty="0">
              <a:latin typeface="AmadeusAP" panose="04000500000000000000" pitchFamily="8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CFD62-D252-A99F-933C-EE96566D3748}"/>
              </a:ext>
            </a:extLst>
          </p:cNvPr>
          <p:cNvSpPr txBox="1"/>
          <p:nvPr/>
        </p:nvSpPr>
        <p:spPr>
          <a:xfrm>
            <a:off x="8158996" y="5810778"/>
            <a:ext cx="219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adeusAP" panose="04000500000000000000" pitchFamily="82" charset="-52"/>
              </a:rPr>
              <a:t>jaune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EBDE5-19A5-5178-1CC5-51D2FAACCBFE}"/>
              </a:ext>
            </a:extLst>
          </p:cNvPr>
          <p:cNvSpPr txBox="1"/>
          <p:nvPr/>
        </p:nvSpPr>
        <p:spPr>
          <a:xfrm>
            <a:off x="539846" y="3991861"/>
            <a:ext cx="303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madeusAP" panose="04000500000000000000" pitchFamily="82" charset="-52"/>
              </a:rPr>
              <a:t>Le soleil</a:t>
            </a:r>
            <a:endParaRPr lang="ru-RU" sz="3600" dirty="0">
              <a:latin typeface="AmadeusAP" panose="04000500000000000000" pitchFamily="8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3FEFA-71F0-525C-DC98-23F6A2649E6B}"/>
              </a:ext>
            </a:extLst>
          </p:cNvPr>
          <p:cNvSpPr txBox="1"/>
          <p:nvPr/>
        </p:nvSpPr>
        <p:spPr>
          <a:xfrm>
            <a:off x="539847" y="1457968"/>
            <a:ext cx="270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madeusAP" panose="04000500000000000000" pitchFamily="82" charset="-52"/>
              </a:rPr>
              <a:t>La </a:t>
            </a:r>
            <a:r>
              <a:rPr lang="en-US" sz="3600" dirty="0" err="1">
                <a:latin typeface="AmadeusAP" panose="04000500000000000000" pitchFamily="82" charset="-52"/>
              </a:rPr>
              <a:t>forêt</a:t>
            </a:r>
            <a:endParaRPr lang="ru-RU" sz="3600" dirty="0">
              <a:latin typeface="AmadeusAP" panose="04000500000000000000" pitchFamily="8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FED93-8F2E-FE3F-B461-012537AAE100}"/>
              </a:ext>
            </a:extLst>
          </p:cNvPr>
          <p:cNvSpPr txBox="1"/>
          <p:nvPr/>
        </p:nvSpPr>
        <p:spPr>
          <a:xfrm>
            <a:off x="506426" y="6326162"/>
            <a:ext cx="306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madeusAP" panose="04000500000000000000" pitchFamily="82" charset="-52"/>
              </a:rPr>
              <a:t>L`écureuil</a:t>
            </a:r>
            <a:r>
              <a:rPr lang="en-US" sz="3600" dirty="0">
                <a:latin typeface="AmadeusAP" panose="04000500000000000000" pitchFamily="82" charset="-52"/>
              </a:rPr>
              <a:t> (m)</a:t>
            </a:r>
            <a:endParaRPr lang="ru-RU" sz="3600" dirty="0">
              <a:latin typeface="AmadeusAP" panose="04000500000000000000" pitchFamily="8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DFBE4-125F-AC63-1201-34B1B4A763E0}"/>
              </a:ext>
            </a:extLst>
          </p:cNvPr>
          <p:cNvSpPr txBox="1"/>
          <p:nvPr/>
        </p:nvSpPr>
        <p:spPr>
          <a:xfrm>
            <a:off x="539846" y="4622750"/>
            <a:ext cx="252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madeusAP" panose="04000500000000000000" pitchFamily="82" charset="-52"/>
              </a:rPr>
              <a:t>Le gland</a:t>
            </a:r>
            <a:endParaRPr lang="ru-RU" sz="3600" dirty="0">
              <a:latin typeface="AmadeusAP" panose="04000500000000000000" pitchFamily="8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C3CB46-6A50-19EA-4F5C-88A08282B455}"/>
              </a:ext>
            </a:extLst>
          </p:cNvPr>
          <p:cNvSpPr txBox="1"/>
          <p:nvPr/>
        </p:nvSpPr>
        <p:spPr>
          <a:xfrm>
            <a:off x="8018660" y="2787481"/>
            <a:ext cx="226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adeusAP" panose="04000500000000000000" pitchFamily="82" charset="-52"/>
              </a:rPr>
              <a:t>vert / </a:t>
            </a:r>
            <a:r>
              <a:rPr lang="en-US" sz="3200" dirty="0" err="1">
                <a:latin typeface="AmadeusAP" panose="04000500000000000000" pitchFamily="82" charset="-52"/>
              </a:rPr>
              <a:t>verte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874D6F-C18A-CA9C-9A14-3D38715A3570}"/>
              </a:ext>
            </a:extLst>
          </p:cNvPr>
          <p:cNvSpPr txBox="1"/>
          <p:nvPr/>
        </p:nvSpPr>
        <p:spPr>
          <a:xfrm>
            <a:off x="8116154" y="1375924"/>
            <a:ext cx="2495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madeusAP" panose="04000500000000000000" pitchFamily="82" charset="-52"/>
              </a:rPr>
              <a:t>gris </a:t>
            </a:r>
            <a:r>
              <a:rPr lang="en-US" sz="3200" dirty="0">
                <a:latin typeface="AmadeusAP" panose="04000500000000000000" pitchFamily="82" charset="-52"/>
              </a:rPr>
              <a:t>/ grise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48039-9A40-5A67-2CDE-38CD1A852C39}"/>
              </a:ext>
            </a:extLst>
          </p:cNvPr>
          <p:cNvSpPr txBox="1"/>
          <p:nvPr/>
        </p:nvSpPr>
        <p:spPr>
          <a:xfrm>
            <a:off x="8091253" y="4307868"/>
            <a:ext cx="2006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adeusAP" panose="04000500000000000000" pitchFamily="82" charset="-52"/>
              </a:rPr>
              <a:t>rose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E46D56-CA9C-00AB-4384-CC210D2155D5}"/>
              </a:ext>
            </a:extLst>
          </p:cNvPr>
          <p:cNvSpPr txBox="1"/>
          <p:nvPr/>
        </p:nvSpPr>
        <p:spPr>
          <a:xfrm>
            <a:off x="8052574" y="3793835"/>
            <a:ext cx="2006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madeusAP" panose="04000500000000000000" pitchFamily="82" charset="-52"/>
              </a:rPr>
              <a:t>bordeaux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EE3DA9-5D83-7C8D-9445-89DC427ECE9A}"/>
              </a:ext>
            </a:extLst>
          </p:cNvPr>
          <p:cNvSpPr txBox="1"/>
          <p:nvPr/>
        </p:nvSpPr>
        <p:spPr>
          <a:xfrm>
            <a:off x="8091253" y="3292162"/>
            <a:ext cx="2006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adeusAP" panose="04000500000000000000" pitchFamily="82" charset="-52"/>
              </a:rPr>
              <a:t>marron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8A012-6610-EDE3-8502-E0F7DDA38AF7}"/>
              </a:ext>
            </a:extLst>
          </p:cNvPr>
          <p:cNvSpPr txBox="1"/>
          <p:nvPr/>
        </p:nvSpPr>
        <p:spPr>
          <a:xfrm>
            <a:off x="8073578" y="6273225"/>
            <a:ext cx="244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adeusAP" panose="04000500000000000000" pitchFamily="82" charset="-52"/>
              </a:rPr>
              <a:t>noir, noire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623055-28A4-C691-76A8-F88C0C346567}"/>
              </a:ext>
            </a:extLst>
          </p:cNvPr>
          <p:cNvSpPr txBox="1"/>
          <p:nvPr/>
        </p:nvSpPr>
        <p:spPr>
          <a:xfrm>
            <a:off x="8148718" y="5299753"/>
            <a:ext cx="2217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adeusAP" panose="04000500000000000000" pitchFamily="82" charset="-52"/>
              </a:rPr>
              <a:t>rouge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AAFEAF-9794-804E-E79C-4FBAC284744D}"/>
              </a:ext>
            </a:extLst>
          </p:cNvPr>
          <p:cNvSpPr txBox="1"/>
          <p:nvPr/>
        </p:nvSpPr>
        <p:spPr>
          <a:xfrm>
            <a:off x="8116154" y="4889635"/>
            <a:ext cx="369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madeusAP" panose="04000500000000000000" pitchFamily="82" charset="-52"/>
              </a:rPr>
              <a:t>bleu / </a:t>
            </a:r>
            <a:r>
              <a:rPr lang="en-US" sz="3200" dirty="0" err="1">
                <a:latin typeface="AmadeusAP" panose="04000500000000000000" pitchFamily="82" charset="-52"/>
              </a:rPr>
              <a:t>bleue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A113E-55AC-6AB4-8A09-9C47C1A41207}"/>
              </a:ext>
            </a:extLst>
          </p:cNvPr>
          <p:cNvSpPr txBox="1"/>
          <p:nvPr/>
        </p:nvSpPr>
        <p:spPr>
          <a:xfrm>
            <a:off x="8056420" y="1874393"/>
            <a:ext cx="279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madeusAP" panose="04000500000000000000" pitchFamily="82" charset="-52"/>
              </a:rPr>
              <a:t>blanc</a:t>
            </a:r>
            <a:r>
              <a:rPr lang="en-US" sz="3200" dirty="0">
                <a:latin typeface="AmadeusAP" panose="04000500000000000000" pitchFamily="82" charset="-52"/>
              </a:rPr>
              <a:t> / blanche</a:t>
            </a:r>
            <a:endParaRPr lang="ru-RU" sz="3200" dirty="0">
              <a:latin typeface="AmadeusAP" panose="04000500000000000000" pitchFamily="82" charset="-52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2774537-FB5F-7C9D-8F54-D6885A43E3D4}"/>
              </a:ext>
            </a:extLst>
          </p:cNvPr>
          <p:cNvSpPr txBox="1">
            <a:spLocks/>
          </p:cNvSpPr>
          <p:nvPr/>
        </p:nvSpPr>
        <p:spPr>
          <a:xfrm>
            <a:off x="-283113" y="-98931"/>
            <a:ext cx="13164429" cy="11088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Associe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 le mot avec la couleur:</a:t>
            </a:r>
          </a:p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решений может быть несколько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9F3D6D4-76DB-D4D0-7AAA-E36A9F89E47C}"/>
              </a:ext>
            </a:extLst>
          </p:cNvPr>
          <p:cNvSpPr/>
          <p:nvPr/>
        </p:nvSpPr>
        <p:spPr>
          <a:xfrm>
            <a:off x="7056117" y="1558274"/>
            <a:ext cx="835858" cy="2806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4DE6EDA-CDA2-120D-30F0-09A5301E8FD4}"/>
              </a:ext>
            </a:extLst>
          </p:cNvPr>
          <p:cNvSpPr/>
          <p:nvPr/>
        </p:nvSpPr>
        <p:spPr>
          <a:xfrm>
            <a:off x="7056117" y="2026460"/>
            <a:ext cx="835858" cy="2806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38686857-7431-0E61-611C-968EEF3F5E3A}"/>
              </a:ext>
            </a:extLst>
          </p:cNvPr>
          <p:cNvSpPr/>
          <p:nvPr/>
        </p:nvSpPr>
        <p:spPr>
          <a:xfrm>
            <a:off x="7056117" y="2502638"/>
            <a:ext cx="835858" cy="27067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DC42CD3-CAF4-7CD1-F85F-9F32CAF38A22}"/>
              </a:ext>
            </a:extLst>
          </p:cNvPr>
          <p:cNvSpPr/>
          <p:nvPr/>
        </p:nvSpPr>
        <p:spPr>
          <a:xfrm>
            <a:off x="7056117" y="2972049"/>
            <a:ext cx="835858" cy="27067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F35A1B9-5BEB-204C-ADB0-744A479575E3}"/>
              </a:ext>
            </a:extLst>
          </p:cNvPr>
          <p:cNvSpPr/>
          <p:nvPr/>
        </p:nvSpPr>
        <p:spPr>
          <a:xfrm>
            <a:off x="7056118" y="3461662"/>
            <a:ext cx="835858" cy="27067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0014D70-7F79-2A94-3BE6-EBF16447EF10}"/>
              </a:ext>
            </a:extLst>
          </p:cNvPr>
          <p:cNvSpPr/>
          <p:nvPr/>
        </p:nvSpPr>
        <p:spPr>
          <a:xfrm>
            <a:off x="7056117" y="3983906"/>
            <a:ext cx="835858" cy="29163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E8A7741A-E3B4-706E-CDE2-1E1A7E992986}"/>
              </a:ext>
            </a:extLst>
          </p:cNvPr>
          <p:cNvSpPr/>
          <p:nvPr/>
        </p:nvSpPr>
        <p:spPr>
          <a:xfrm>
            <a:off x="7056117" y="4493502"/>
            <a:ext cx="862713" cy="261149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7E8EA674-CB6D-288A-A9D9-07A29C0C030A}"/>
              </a:ext>
            </a:extLst>
          </p:cNvPr>
          <p:cNvSpPr/>
          <p:nvPr/>
        </p:nvSpPr>
        <p:spPr>
          <a:xfrm>
            <a:off x="7056117" y="4995592"/>
            <a:ext cx="862713" cy="2611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09F7F059-2BB8-E2C6-4A29-69A54201A893}"/>
              </a:ext>
            </a:extLst>
          </p:cNvPr>
          <p:cNvSpPr/>
          <p:nvPr/>
        </p:nvSpPr>
        <p:spPr>
          <a:xfrm>
            <a:off x="7056117" y="5496003"/>
            <a:ext cx="862713" cy="26114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7359A7F8-9F51-F935-8CD4-CDC9FC744318}"/>
              </a:ext>
            </a:extLst>
          </p:cNvPr>
          <p:cNvSpPr/>
          <p:nvPr/>
        </p:nvSpPr>
        <p:spPr>
          <a:xfrm>
            <a:off x="7043343" y="6003328"/>
            <a:ext cx="862713" cy="2380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78526D95-6149-1ADD-FC60-079E68871629}"/>
              </a:ext>
            </a:extLst>
          </p:cNvPr>
          <p:cNvSpPr/>
          <p:nvPr/>
        </p:nvSpPr>
        <p:spPr>
          <a:xfrm>
            <a:off x="7056117" y="6484381"/>
            <a:ext cx="849939" cy="23804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44D03DB2-5F11-AD6E-5770-80C91FB5F289}"/>
              </a:ext>
            </a:extLst>
          </p:cNvPr>
          <p:cNvSpPr/>
          <p:nvPr/>
        </p:nvSpPr>
        <p:spPr>
          <a:xfrm>
            <a:off x="3872112" y="3210678"/>
            <a:ext cx="2527541" cy="18380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</a:rPr>
              <a:t>est</a:t>
            </a:r>
            <a:endParaRPr lang="ru-RU" sz="9600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60F8B2-3007-964C-5B6D-AEDADF36C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26" y="5126166"/>
            <a:ext cx="1719640" cy="16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94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1648</TotalTime>
  <Words>684</Words>
  <Application>Microsoft Office PowerPoint</Application>
  <PresentationFormat>Широкоэкранный</PresentationFormat>
  <Paragraphs>130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AmadeusAP</vt:lpstr>
      <vt:lpstr>Arial</vt:lpstr>
      <vt:lpstr>Calibri</vt:lpstr>
      <vt:lpstr>Calibri Light</vt:lpstr>
      <vt:lpstr>Тема Office</vt:lpstr>
      <vt:lpstr>Презентация PowerPoint</vt:lpstr>
      <vt:lpstr>L`automne (m)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L`automne (m)</dc:title>
  <dc:creator>Татьяна Дрожжина</dc:creator>
  <cp:lastModifiedBy>Татьяна Дрожжина</cp:lastModifiedBy>
  <cp:revision>22</cp:revision>
  <cp:lastPrinted>2023-09-21T03:34:05Z</cp:lastPrinted>
  <dcterms:created xsi:type="dcterms:W3CDTF">2023-06-23T06:00:29Z</dcterms:created>
  <dcterms:modified xsi:type="dcterms:W3CDTF">2023-10-01T06:51:18Z</dcterms:modified>
</cp:coreProperties>
</file>